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70" r:id="rId5"/>
    <p:sldId id="259" r:id="rId6"/>
    <p:sldId id="273" r:id="rId7"/>
    <p:sldId id="274" r:id="rId8"/>
    <p:sldId id="275" r:id="rId9"/>
    <p:sldId id="278" r:id="rId10"/>
    <p:sldId id="276" r:id="rId11"/>
    <p:sldId id="277" r:id="rId12"/>
    <p:sldId id="268"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eu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6D6EC9-0194-44B8-AF7C-0302C2887695}" v="6" dt="2020-06-02T19:40:51.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6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de stijl te bewerken</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p>
            <a:fld id="{22F1D15E-2A60-4295-BB73-509F2B14B71C}" type="datetimeFigureOut">
              <a:rPr lang="nl-NL" smtClean="0"/>
              <a:t>12-8-2020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84485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2F1D15E-2A60-4295-BB73-509F2B14B71C}" type="datetimeFigureOut">
              <a:rPr lang="nl-NL" smtClean="0"/>
              <a:t>12-8-2020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249549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2F1D15E-2A60-4295-BB73-509F2B14B71C}" type="datetimeFigureOut">
              <a:rPr lang="nl-NL" smtClean="0"/>
              <a:t>12-8-2020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1696956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2F1D15E-2A60-4295-BB73-509F2B14B71C}" type="datetimeFigureOut">
              <a:rPr lang="nl-NL" smtClean="0"/>
              <a:t>12-8-2020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237368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de stijl te bewerken</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22F1D15E-2A60-4295-BB73-509F2B14B71C}" type="datetimeFigureOut">
              <a:rPr lang="nl-NL" smtClean="0"/>
              <a:t>12-8-2020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79773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22F1D15E-2A60-4295-BB73-509F2B14B71C}" type="datetimeFigureOut">
              <a:rPr lang="nl-NL" smtClean="0"/>
              <a:t>12-8-2020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263277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de stijl te bewerken</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22F1D15E-2A60-4295-BB73-509F2B14B71C}" type="datetimeFigureOut">
              <a:rPr lang="nl-NL" smtClean="0"/>
              <a:t>12-8-2020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266129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22F1D15E-2A60-4295-BB73-509F2B14B71C}" type="datetimeFigureOut">
              <a:rPr lang="nl-NL" smtClean="0"/>
              <a:t>12-8-2020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129642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1D15E-2A60-4295-BB73-509F2B14B71C}" type="datetimeFigureOut">
              <a:rPr lang="nl-NL" smtClean="0"/>
              <a:t>12-8-2020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4018639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22F1D15E-2A60-4295-BB73-509F2B14B71C}" type="datetimeFigureOut">
              <a:rPr lang="nl-NL" smtClean="0"/>
              <a:t>12-8-2020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360788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22F1D15E-2A60-4295-BB73-509F2B14B71C}" type="datetimeFigureOut">
              <a:rPr lang="nl-NL" smtClean="0"/>
              <a:t>12-8-2020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45C5C8C-F745-4354-9DA9-4907BDC547BD}" type="slidenum">
              <a:rPr lang="nl-NL" smtClean="0"/>
              <a:t>‹nr.›</a:t>
            </a:fld>
            <a:endParaRPr lang="nl-NL"/>
          </a:p>
        </p:txBody>
      </p:sp>
    </p:spTree>
    <p:extLst>
      <p:ext uri="{BB962C8B-B14F-4D97-AF65-F5344CB8AC3E}">
        <p14:creationId xmlns:p14="http://schemas.microsoft.com/office/powerpoint/2010/main" val="232164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1D15E-2A60-4295-BB73-509F2B14B71C}" type="datetimeFigureOut">
              <a:rPr lang="nl-NL" smtClean="0"/>
              <a:t>12-8-2020</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C5C8C-F745-4354-9DA9-4907BDC547BD}" type="slidenum">
              <a:rPr lang="nl-NL" smtClean="0"/>
              <a:t>‹nr.›</a:t>
            </a:fld>
            <a:endParaRPr lang="nl-NL"/>
          </a:p>
        </p:txBody>
      </p:sp>
    </p:spTree>
    <p:extLst>
      <p:ext uri="{BB962C8B-B14F-4D97-AF65-F5344CB8AC3E}">
        <p14:creationId xmlns:p14="http://schemas.microsoft.com/office/powerpoint/2010/main" val="1406633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95723"/>
            <a:ext cx="7772400" cy="3113596"/>
          </a:xfrm>
        </p:spPr>
        <p:txBody>
          <a:bodyPr>
            <a:normAutofit fontScale="90000"/>
          </a:bodyPr>
          <a:lstStyle/>
          <a:p>
            <a:br>
              <a:rPr lang="nl-NL" sz="6200" b="1" dirty="0">
                <a:effectLst>
                  <a:outerShdw blurRad="38100" dist="38100" dir="2700000" algn="tl">
                    <a:srgbClr val="000000">
                      <a:alpha val="43137"/>
                    </a:srgbClr>
                  </a:outerShdw>
                </a:effectLst>
                <a:latin typeface="+mn-lt"/>
              </a:rPr>
            </a:br>
            <a:br>
              <a:rPr lang="nl-NL" sz="6200" b="1" dirty="0">
                <a:effectLst>
                  <a:outerShdw blurRad="38100" dist="38100" dir="2700000" algn="tl">
                    <a:srgbClr val="000000">
                      <a:alpha val="43137"/>
                    </a:srgbClr>
                  </a:outerShdw>
                </a:effectLst>
                <a:latin typeface="+mn-lt"/>
              </a:rPr>
            </a:br>
            <a:br>
              <a:rPr lang="nl-NL" sz="6200" b="1" dirty="0">
                <a:effectLst>
                  <a:outerShdw blurRad="38100" dist="38100" dir="2700000" algn="tl">
                    <a:srgbClr val="000000">
                      <a:alpha val="43137"/>
                    </a:srgbClr>
                  </a:outerShdw>
                </a:effectLst>
                <a:latin typeface="+mn-lt"/>
              </a:rPr>
            </a:br>
            <a:br>
              <a:rPr lang="nl-NL" sz="6200" b="1" dirty="0">
                <a:effectLst>
                  <a:outerShdw blurRad="38100" dist="38100" dir="2700000" algn="tl">
                    <a:srgbClr val="000000">
                      <a:alpha val="43137"/>
                    </a:srgbClr>
                  </a:outerShdw>
                </a:effectLst>
                <a:latin typeface="+mn-lt"/>
              </a:rPr>
            </a:br>
            <a:br>
              <a:rPr lang="nl-NL" sz="6200" b="1" dirty="0">
                <a:effectLst>
                  <a:outerShdw blurRad="38100" dist="38100" dir="2700000" algn="tl">
                    <a:srgbClr val="000000">
                      <a:alpha val="43137"/>
                    </a:srgbClr>
                  </a:outerShdw>
                </a:effectLst>
                <a:latin typeface="+mn-lt"/>
              </a:rPr>
            </a:br>
            <a:br>
              <a:rPr lang="nl-NL" sz="6200" b="1" dirty="0">
                <a:effectLst>
                  <a:outerShdw blurRad="38100" dist="38100" dir="2700000" algn="tl">
                    <a:srgbClr val="000000">
                      <a:alpha val="43137"/>
                    </a:srgbClr>
                  </a:outerShdw>
                </a:effectLst>
                <a:latin typeface="+mn-lt"/>
              </a:rPr>
            </a:br>
            <a:endParaRPr lang="nl-NL" sz="6200" b="1" dirty="0">
              <a:effectLst>
                <a:outerShdw blurRad="38100" dist="38100" dir="2700000" algn="tl">
                  <a:srgbClr val="000000">
                    <a:alpha val="43137"/>
                  </a:srgbClr>
                </a:outerShdw>
              </a:effectLst>
              <a:latin typeface="+mn-lt"/>
            </a:endParaRPr>
          </a:p>
        </p:txBody>
      </p:sp>
      <p:pic>
        <p:nvPicPr>
          <p:cNvPr id="4" name="Tijdelijke aanduiding voor inhoud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411"/>
            <a:ext cx="1698803" cy="1698803"/>
          </a:xfrm>
          <a:prstGeom prst="rect">
            <a:avLst/>
          </a:prstGeom>
        </p:spPr>
      </p:pic>
      <p:sp>
        <p:nvSpPr>
          <p:cNvPr id="3" name="Tekstvak 2">
            <a:extLst>
              <a:ext uri="{FF2B5EF4-FFF2-40B4-BE49-F238E27FC236}">
                <a16:creationId xmlns:a16="http://schemas.microsoft.com/office/drawing/2014/main" id="{8682B82B-1467-494C-9A53-07F78965A2D3}"/>
              </a:ext>
            </a:extLst>
          </p:cNvPr>
          <p:cNvSpPr txBox="1"/>
          <p:nvPr/>
        </p:nvSpPr>
        <p:spPr>
          <a:xfrm>
            <a:off x="1393794" y="1843951"/>
            <a:ext cx="6880194" cy="3939540"/>
          </a:xfrm>
          <a:prstGeom prst="rect">
            <a:avLst/>
          </a:prstGeom>
          <a:noFill/>
        </p:spPr>
        <p:txBody>
          <a:bodyPr wrap="square" rtlCol="0">
            <a:spAutoFit/>
          </a:bodyPr>
          <a:lstStyle/>
          <a:p>
            <a:pPr algn="ctr"/>
            <a:r>
              <a:rPr lang="nl-NL" sz="5000" b="1" dirty="0"/>
              <a:t>Verenigingspresentatie</a:t>
            </a:r>
          </a:p>
          <a:p>
            <a:pPr algn="ctr"/>
            <a:br>
              <a:rPr lang="nl-NL" sz="5000" b="1" dirty="0"/>
            </a:br>
            <a:r>
              <a:rPr lang="nl-NL" sz="5000" b="1" dirty="0"/>
              <a:t>Korfbalvereniging</a:t>
            </a:r>
            <a:endParaRPr lang="nl-NL" sz="5000" b="1" dirty="0">
              <a:solidFill>
                <a:srgbClr val="FF0000"/>
              </a:solidFill>
            </a:endParaRPr>
          </a:p>
          <a:p>
            <a:pPr algn="ctr"/>
            <a:r>
              <a:rPr lang="nl-NL" sz="5000" b="1" dirty="0">
                <a:solidFill>
                  <a:srgbClr val="FF0000"/>
                </a:solidFill>
              </a:rPr>
              <a:t>AKC Almelo</a:t>
            </a:r>
          </a:p>
          <a:p>
            <a:pPr algn="ctr"/>
            <a:endParaRPr lang="nl-NL" sz="5000" b="1" dirty="0">
              <a:solidFill>
                <a:srgbClr val="FF0000"/>
              </a:solidFill>
            </a:endParaRPr>
          </a:p>
        </p:txBody>
      </p:sp>
    </p:spTree>
    <p:extLst>
      <p:ext uri="{BB962C8B-B14F-4D97-AF65-F5344CB8AC3E}">
        <p14:creationId xmlns:p14="http://schemas.microsoft.com/office/powerpoint/2010/main" val="355756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411"/>
            <a:ext cx="1698803" cy="1698803"/>
          </a:xfrm>
          <a:prstGeom prst="rect">
            <a:avLst/>
          </a:prstGeom>
        </p:spPr>
      </p:pic>
      <p:sp>
        <p:nvSpPr>
          <p:cNvPr id="2" name="Tekstvak 1">
            <a:extLst>
              <a:ext uri="{FF2B5EF4-FFF2-40B4-BE49-F238E27FC236}">
                <a16:creationId xmlns:a16="http://schemas.microsoft.com/office/drawing/2014/main" id="{70D80D75-1B22-4D1E-8183-2F69239777C0}"/>
              </a:ext>
            </a:extLst>
          </p:cNvPr>
          <p:cNvSpPr txBox="1"/>
          <p:nvPr/>
        </p:nvSpPr>
        <p:spPr>
          <a:xfrm>
            <a:off x="1698803" y="656948"/>
            <a:ext cx="6797127" cy="646331"/>
          </a:xfrm>
          <a:prstGeom prst="rect">
            <a:avLst/>
          </a:prstGeom>
          <a:noFill/>
        </p:spPr>
        <p:txBody>
          <a:bodyPr wrap="square" rtlCol="0">
            <a:spAutoFit/>
          </a:bodyPr>
          <a:lstStyle/>
          <a:p>
            <a:r>
              <a:rPr lang="nl-NL" sz="3600" b="1" dirty="0"/>
              <a:t>Onze visie en kernwaarden</a:t>
            </a:r>
          </a:p>
        </p:txBody>
      </p:sp>
      <p:sp>
        <p:nvSpPr>
          <p:cNvPr id="4" name="Tekstvak 3">
            <a:extLst>
              <a:ext uri="{FF2B5EF4-FFF2-40B4-BE49-F238E27FC236}">
                <a16:creationId xmlns:a16="http://schemas.microsoft.com/office/drawing/2014/main" id="{370F4E1A-0E4E-4B98-87CB-50D39E125951}"/>
              </a:ext>
            </a:extLst>
          </p:cNvPr>
          <p:cNvSpPr txBox="1"/>
          <p:nvPr/>
        </p:nvSpPr>
        <p:spPr>
          <a:xfrm>
            <a:off x="435006" y="2104008"/>
            <a:ext cx="7883371" cy="3785652"/>
          </a:xfrm>
          <a:prstGeom prst="rect">
            <a:avLst/>
          </a:prstGeom>
          <a:noFill/>
        </p:spPr>
        <p:txBody>
          <a:bodyPr wrap="square" rtlCol="0">
            <a:spAutoFit/>
          </a:bodyPr>
          <a:lstStyle/>
          <a:p>
            <a:pPr algn="just"/>
            <a:r>
              <a:rPr lang="nl-NL" sz="2000" b="1" dirty="0"/>
              <a:t>Korfbal is de basis!</a:t>
            </a:r>
          </a:p>
          <a:p>
            <a:pPr algn="just"/>
            <a:endParaRPr lang="nl-NL" sz="2000" dirty="0"/>
          </a:p>
          <a:p>
            <a:pPr algn="just"/>
            <a:r>
              <a:rPr lang="nl-NL" sz="2000" dirty="0"/>
              <a:t>Korfbal is waar onze vereniging voor staat, wat ons verbindt en geeft ons onze identiteit. In alles wat we doen staat ‘korfbal’ voorop en dient leidend te zijn in onze besluitvorming.</a:t>
            </a:r>
          </a:p>
          <a:p>
            <a:pPr algn="just"/>
            <a:endParaRPr lang="nl-NL" sz="2000" dirty="0"/>
          </a:p>
          <a:p>
            <a:pPr algn="just"/>
            <a:r>
              <a:rPr lang="nl-NL" sz="2000" dirty="0"/>
              <a:t>Dit doen we vanuit de volgende kernwaarden:</a:t>
            </a:r>
          </a:p>
          <a:p>
            <a:pPr marL="285750" indent="-285750" algn="just">
              <a:buFont typeface="Arial" panose="020B0604020202020204" pitchFamily="34" charset="0"/>
              <a:buChar char="•"/>
            </a:pPr>
            <a:r>
              <a:rPr lang="nl-NL" sz="2000" dirty="0"/>
              <a:t>Betrokken</a:t>
            </a:r>
          </a:p>
          <a:p>
            <a:pPr marL="285750" indent="-285750" algn="just">
              <a:buFont typeface="Arial" panose="020B0604020202020204" pitchFamily="34" charset="0"/>
              <a:buChar char="•"/>
            </a:pPr>
            <a:r>
              <a:rPr lang="nl-NL" sz="2000" dirty="0"/>
              <a:t>Prestatie</a:t>
            </a:r>
          </a:p>
          <a:p>
            <a:pPr marL="285750" indent="-285750" algn="just">
              <a:buFont typeface="Arial" panose="020B0604020202020204" pitchFamily="34" charset="0"/>
              <a:buChar char="•"/>
            </a:pPr>
            <a:r>
              <a:rPr lang="nl-NL" sz="2000" dirty="0"/>
              <a:t>Plezier</a:t>
            </a:r>
          </a:p>
          <a:p>
            <a:pPr marL="285750" indent="-285750" algn="just">
              <a:buFont typeface="Arial" panose="020B0604020202020204" pitchFamily="34" charset="0"/>
              <a:buChar char="•"/>
            </a:pPr>
            <a:r>
              <a:rPr lang="nl-NL" sz="2000" dirty="0"/>
              <a:t>Respect</a:t>
            </a:r>
          </a:p>
          <a:p>
            <a:pPr marL="285750" indent="-285750" algn="just">
              <a:buFont typeface="Arial" panose="020B0604020202020204" pitchFamily="34" charset="0"/>
              <a:buChar char="•"/>
            </a:pPr>
            <a:r>
              <a:rPr lang="nl-NL" sz="2000" dirty="0"/>
              <a:t>Uitstraling</a:t>
            </a:r>
          </a:p>
        </p:txBody>
      </p:sp>
    </p:spTree>
    <p:extLst>
      <p:ext uri="{BB962C8B-B14F-4D97-AF65-F5344CB8AC3E}">
        <p14:creationId xmlns:p14="http://schemas.microsoft.com/office/powerpoint/2010/main" val="1312068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411"/>
            <a:ext cx="1698803" cy="1698803"/>
          </a:xfrm>
          <a:prstGeom prst="rect">
            <a:avLst/>
          </a:prstGeom>
        </p:spPr>
      </p:pic>
      <p:sp>
        <p:nvSpPr>
          <p:cNvPr id="2" name="Tekstvak 1">
            <a:extLst>
              <a:ext uri="{FF2B5EF4-FFF2-40B4-BE49-F238E27FC236}">
                <a16:creationId xmlns:a16="http://schemas.microsoft.com/office/drawing/2014/main" id="{70D80D75-1B22-4D1E-8183-2F69239777C0}"/>
              </a:ext>
            </a:extLst>
          </p:cNvPr>
          <p:cNvSpPr txBox="1"/>
          <p:nvPr/>
        </p:nvSpPr>
        <p:spPr>
          <a:xfrm>
            <a:off x="1698803" y="656948"/>
            <a:ext cx="6797127" cy="646331"/>
          </a:xfrm>
          <a:prstGeom prst="rect">
            <a:avLst/>
          </a:prstGeom>
          <a:noFill/>
        </p:spPr>
        <p:txBody>
          <a:bodyPr wrap="square" rtlCol="0">
            <a:spAutoFit/>
          </a:bodyPr>
          <a:lstStyle/>
          <a:p>
            <a:r>
              <a:rPr lang="nl-NL" sz="3600" b="1" dirty="0"/>
              <a:t>De stip op de horizon</a:t>
            </a:r>
          </a:p>
        </p:txBody>
      </p:sp>
      <p:sp>
        <p:nvSpPr>
          <p:cNvPr id="4" name="Tekstvak 3">
            <a:extLst>
              <a:ext uri="{FF2B5EF4-FFF2-40B4-BE49-F238E27FC236}">
                <a16:creationId xmlns:a16="http://schemas.microsoft.com/office/drawing/2014/main" id="{370F4E1A-0E4E-4B98-87CB-50D39E125951}"/>
              </a:ext>
            </a:extLst>
          </p:cNvPr>
          <p:cNvSpPr txBox="1"/>
          <p:nvPr/>
        </p:nvSpPr>
        <p:spPr>
          <a:xfrm>
            <a:off x="435006" y="2104008"/>
            <a:ext cx="7883371" cy="2523768"/>
          </a:xfrm>
          <a:prstGeom prst="rect">
            <a:avLst/>
          </a:prstGeom>
          <a:noFill/>
        </p:spPr>
        <p:txBody>
          <a:bodyPr wrap="square" rtlCol="0" anchor="t">
            <a:spAutoFit/>
          </a:bodyPr>
          <a:lstStyle/>
          <a:p>
            <a:pPr algn="ctr">
              <a:buNone/>
            </a:pPr>
            <a:endParaRPr lang="nl-NL" sz="2600" b="1" dirty="0"/>
          </a:p>
          <a:p>
            <a:pPr algn="ctr">
              <a:buNone/>
            </a:pPr>
            <a:r>
              <a:rPr lang="nl-NL" sz="2600" b="1" dirty="0"/>
              <a:t>In 2025 is AKC Almelo een top georganiseerde vereniging van 200+ leden. </a:t>
            </a:r>
          </a:p>
          <a:p>
            <a:pPr>
              <a:buNone/>
            </a:pPr>
            <a:endParaRPr lang="nl-NL" sz="2000" dirty="0"/>
          </a:p>
          <a:p>
            <a:pPr algn="just">
              <a:buNone/>
            </a:pPr>
            <a:endParaRPr lang="nl-NL" sz="2000" dirty="0"/>
          </a:p>
          <a:p>
            <a:pPr algn="just">
              <a:buNone/>
            </a:pPr>
            <a:r>
              <a:rPr lang="nl-NL" sz="2000" dirty="0"/>
              <a:t>Om deze stip te bereiken hebben we een set aan ambitieuze doelstellingen die ons richting geven.</a:t>
            </a:r>
          </a:p>
        </p:txBody>
      </p:sp>
    </p:spTree>
    <p:extLst>
      <p:ext uri="{BB962C8B-B14F-4D97-AF65-F5344CB8AC3E}">
        <p14:creationId xmlns:p14="http://schemas.microsoft.com/office/powerpoint/2010/main" val="31364070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411"/>
            <a:ext cx="1698803" cy="1698803"/>
          </a:xfrm>
          <a:prstGeom prst="rect">
            <a:avLst/>
          </a:prstGeom>
        </p:spPr>
      </p:pic>
      <p:sp>
        <p:nvSpPr>
          <p:cNvPr id="2" name="Tekstvak 1">
            <a:extLst>
              <a:ext uri="{FF2B5EF4-FFF2-40B4-BE49-F238E27FC236}">
                <a16:creationId xmlns:a16="http://schemas.microsoft.com/office/drawing/2014/main" id="{70D80D75-1B22-4D1E-8183-2F69239777C0}"/>
              </a:ext>
            </a:extLst>
          </p:cNvPr>
          <p:cNvSpPr txBox="1"/>
          <p:nvPr/>
        </p:nvSpPr>
        <p:spPr>
          <a:xfrm>
            <a:off x="1698803" y="656948"/>
            <a:ext cx="6797127" cy="646331"/>
          </a:xfrm>
          <a:prstGeom prst="rect">
            <a:avLst/>
          </a:prstGeom>
          <a:noFill/>
        </p:spPr>
        <p:txBody>
          <a:bodyPr wrap="square" rtlCol="0">
            <a:spAutoFit/>
          </a:bodyPr>
          <a:lstStyle/>
          <a:p>
            <a:r>
              <a:rPr lang="nl-NL" sz="3600" b="1" dirty="0"/>
              <a:t>Onze doelstellingen</a:t>
            </a:r>
          </a:p>
        </p:txBody>
      </p:sp>
      <p:sp>
        <p:nvSpPr>
          <p:cNvPr id="4" name="Tekstvak 3">
            <a:extLst>
              <a:ext uri="{FF2B5EF4-FFF2-40B4-BE49-F238E27FC236}">
                <a16:creationId xmlns:a16="http://schemas.microsoft.com/office/drawing/2014/main" id="{370F4E1A-0E4E-4B98-87CB-50D39E125951}"/>
              </a:ext>
            </a:extLst>
          </p:cNvPr>
          <p:cNvSpPr txBox="1"/>
          <p:nvPr/>
        </p:nvSpPr>
        <p:spPr>
          <a:xfrm>
            <a:off x="435006" y="2104008"/>
            <a:ext cx="7883371" cy="3477875"/>
          </a:xfrm>
          <a:prstGeom prst="rect">
            <a:avLst/>
          </a:prstGeom>
          <a:noFill/>
        </p:spPr>
        <p:txBody>
          <a:bodyPr wrap="square" rtlCol="0" anchor="t">
            <a:spAutoFit/>
          </a:bodyPr>
          <a:lstStyle/>
          <a:p>
            <a:pPr algn="just"/>
            <a:r>
              <a:rPr lang="nl-NL" sz="2000" dirty="0">
                <a:ea typeface="+mn-lt"/>
                <a:cs typeface="+mn-lt"/>
              </a:rPr>
              <a:t>We zijn prestatiegericht en stellen ons ten doel om de toonaangevende korfbalvereniging in Almelo en omstreken te zijn. We zijn een vereniging VAN en VOOR de leden waar iedereen zich thuis voelt en waarbij:</a:t>
            </a:r>
            <a:endParaRPr lang="nl-NL" dirty="0"/>
          </a:p>
          <a:p>
            <a:pPr algn="just"/>
            <a:endParaRPr lang="nl-NL" sz="2000" dirty="0"/>
          </a:p>
          <a:p>
            <a:pPr marL="342900" indent="-342900" algn="just">
              <a:buFont typeface="Arial" panose="020B0604020202020204" pitchFamily="34" charset="0"/>
              <a:buChar char="•"/>
            </a:pPr>
            <a:r>
              <a:rPr lang="nl-NL" sz="2000" dirty="0"/>
              <a:t>Eén ieder op zijn/haar niveau korfbalsport kan beoefenen met de ambitie om te presteren;</a:t>
            </a:r>
            <a:endParaRPr lang="nl-NL" sz="2000" dirty="0">
              <a:cs typeface="Calibri"/>
            </a:endParaRPr>
          </a:p>
          <a:p>
            <a:pPr marL="342900" indent="-342900" algn="just">
              <a:buFont typeface="Arial" panose="020B0604020202020204" pitchFamily="34" charset="0"/>
              <a:buChar char="•"/>
            </a:pPr>
            <a:r>
              <a:rPr lang="nl-NL" sz="2000" dirty="0"/>
              <a:t>Ledenwerving en -behoud de volle aandacht krijgen;</a:t>
            </a:r>
          </a:p>
          <a:p>
            <a:pPr marL="342900" indent="-342900" algn="just">
              <a:buFont typeface="Arial" panose="020B0604020202020204" pitchFamily="34" charset="0"/>
              <a:buChar char="•"/>
            </a:pPr>
            <a:r>
              <a:rPr lang="nl-NL" sz="2000" dirty="0"/>
              <a:t>De accommodatie toegerust is voor onze (open club) ambitie;</a:t>
            </a:r>
          </a:p>
          <a:p>
            <a:pPr marL="342900" indent="-342900" algn="just">
              <a:buFont typeface="Arial" panose="020B0604020202020204" pitchFamily="34" charset="0"/>
              <a:buChar char="•"/>
            </a:pPr>
            <a:r>
              <a:rPr lang="nl-NL" sz="2000" dirty="0"/>
              <a:t>Het vrijwilligers kader wordt versterkt en we daardoor kunnen werken in een functionele verenigingsorganisatie;</a:t>
            </a:r>
          </a:p>
          <a:p>
            <a:pPr marL="342900" indent="-342900" algn="just">
              <a:buFont typeface="Arial" panose="020B0604020202020204" pitchFamily="34" charset="0"/>
              <a:buChar char="•"/>
            </a:pPr>
            <a:r>
              <a:rPr lang="nl-NL" sz="2000" dirty="0"/>
              <a:t>We financieel gezond zijn.</a:t>
            </a:r>
          </a:p>
        </p:txBody>
      </p:sp>
    </p:spTree>
    <p:extLst>
      <p:ext uri="{BB962C8B-B14F-4D97-AF65-F5344CB8AC3E}">
        <p14:creationId xmlns:p14="http://schemas.microsoft.com/office/powerpoint/2010/main" val="15358518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411"/>
            <a:ext cx="1698803" cy="1698803"/>
          </a:xfrm>
          <a:prstGeom prst="rect">
            <a:avLst/>
          </a:prstGeom>
        </p:spPr>
      </p:pic>
      <p:sp>
        <p:nvSpPr>
          <p:cNvPr id="2" name="Tekstvak 1">
            <a:extLst>
              <a:ext uri="{FF2B5EF4-FFF2-40B4-BE49-F238E27FC236}">
                <a16:creationId xmlns:a16="http://schemas.microsoft.com/office/drawing/2014/main" id="{70D80D75-1B22-4D1E-8183-2F69239777C0}"/>
              </a:ext>
            </a:extLst>
          </p:cNvPr>
          <p:cNvSpPr txBox="1"/>
          <p:nvPr/>
        </p:nvSpPr>
        <p:spPr>
          <a:xfrm>
            <a:off x="1698803" y="656948"/>
            <a:ext cx="6797127" cy="646331"/>
          </a:xfrm>
          <a:prstGeom prst="rect">
            <a:avLst/>
          </a:prstGeom>
          <a:noFill/>
        </p:spPr>
        <p:txBody>
          <a:bodyPr wrap="square" rtlCol="0">
            <a:spAutoFit/>
          </a:bodyPr>
          <a:lstStyle/>
          <a:p>
            <a:r>
              <a:rPr lang="nl-NL" sz="3600" b="1" dirty="0"/>
              <a:t>We zijn zelfbewust</a:t>
            </a:r>
          </a:p>
        </p:txBody>
      </p:sp>
      <p:sp>
        <p:nvSpPr>
          <p:cNvPr id="4" name="Tekstvak 3">
            <a:extLst>
              <a:ext uri="{FF2B5EF4-FFF2-40B4-BE49-F238E27FC236}">
                <a16:creationId xmlns:a16="http://schemas.microsoft.com/office/drawing/2014/main" id="{370F4E1A-0E4E-4B98-87CB-50D39E125951}"/>
              </a:ext>
            </a:extLst>
          </p:cNvPr>
          <p:cNvSpPr txBox="1"/>
          <p:nvPr/>
        </p:nvSpPr>
        <p:spPr>
          <a:xfrm>
            <a:off x="435006" y="2104008"/>
            <a:ext cx="7883371" cy="2246769"/>
          </a:xfrm>
          <a:prstGeom prst="rect">
            <a:avLst/>
          </a:prstGeom>
          <a:noFill/>
        </p:spPr>
        <p:txBody>
          <a:bodyPr wrap="square" rtlCol="0">
            <a:spAutoFit/>
          </a:bodyPr>
          <a:lstStyle/>
          <a:p>
            <a:pPr algn="just">
              <a:buNone/>
            </a:pPr>
            <a:endParaRPr lang="nl-NL" sz="2000" b="1" dirty="0"/>
          </a:p>
          <a:p>
            <a:pPr algn="just">
              <a:buNone/>
            </a:pPr>
            <a:r>
              <a:rPr lang="nl-NL" sz="2000" b="1" dirty="0"/>
              <a:t>Zelfbewust van onze kracht</a:t>
            </a:r>
          </a:p>
          <a:p>
            <a:pPr algn="just">
              <a:buNone/>
            </a:pPr>
            <a:r>
              <a:rPr lang="nl-NL" sz="2000" dirty="0"/>
              <a:t>Onze sterke punten zijn de rijke historie, vele leden met topsportervaring en de sterke verbondenheid in de vereniging.</a:t>
            </a:r>
          </a:p>
          <a:p>
            <a:pPr algn="just">
              <a:buNone/>
            </a:pPr>
            <a:endParaRPr lang="nl-NL" sz="2000" dirty="0"/>
          </a:p>
          <a:p>
            <a:pPr algn="just">
              <a:buNone/>
            </a:pPr>
            <a:r>
              <a:rPr lang="nl-NL" sz="2000" dirty="0"/>
              <a:t>We onderscheiden ons aangezien we volledig op zondag spelen met de senioren en doordat we altijd streven naar winst.</a:t>
            </a:r>
          </a:p>
        </p:txBody>
      </p:sp>
    </p:spTree>
    <p:extLst>
      <p:ext uri="{BB962C8B-B14F-4D97-AF65-F5344CB8AC3E}">
        <p14:creationId xmlns:p14="http://schemas.microsoft.com/office/powerpoint/2010/main" val="4547113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411"/>
            <a:ext cx="1698803" cy="1698803"/>
          </a:xfrm>
          <a:prstGeom prst="rect">
            <a:avLst/>
          </a:prstGeom>
        </p:spPr>
      </p:pic>
      <p:sp>
        <p:nvSpPr>
          <p:cNvPr id="2" name="Tekstvak 1">
            <a:extLst>
              <a:ext uri="{FF2B5EF4-FFF2-40B4-BE49-F238E27FC236}">
                <a16:creationId xmlns:a16="http://schemas.microsoft.com/office/drawing/2014/main" id="{70D80D75-1B22-4D1E-8183-2F69239777C0}"/>
              </a:ext>
            </a:extLst>
          </p:cNvPr>
          <p:cNvSpPr txBox="1"/>
          <p:nvPr/>
        </p:nvSpPr>
        <p:spPr>
          <a:xfrm>
            <a:off x="1698803" y="656948"/>
            <a:ext cx="6797127" cy="646331"/>
          </a:xfrm>
          <a:prstGeom prst="rect">
            <a:avLst/>
          </a:prstGeom>
          <a:noFill/>
        </p:spPr>
        <p:txBody>
          <a:bodyPr wrap="square" rtlCol="0">
            <a:spAutoFit/>
          </a:bodyPr>
          <a:lstStyle/>
          <a:p>
            <a:r>
              <a:rPr lang="nl-NL" sz="3600" b="1" dirty="0"/>
              <a:t>Maar ook zelfkritisch</a:t>
            </a:r>
          </a:p>
        </p:txBody>
      </p:sp>
      <p:sp>
        <p:nvSpPr>
          <p:cNvPr id="4" name="Tekstvak 3">
            <a:extLst>
              <a:ext uri="{FF2B5EF4-FFF2-40B4-BE49-F238E27FC236}">
                <a16:creationId xmlns:a16="http://schemas.microsoft.com/office/drawing/2014/main" id="{370F4E1A-0E4E-4B98-87CB-50D39E125951}"/>
              </a:ext>
            </a:extLst>
          </p:cNvPr>
          <p:cNvSpPr txBox="1"/>
          <p:nvPr/>
        </p:nvSpPr>
        <p:spPr>
          <a:xfrm>
            <a:off x="435006" y="2104008"/>
            <a:ext cx="7883371" cy="3477875"/>
          </a:xfrm>
          <a:prstGeom prst="rect">
            <a:avLst/>
          </a:prstGeom>
          <a:noFill/>
        </p:spPr>
        <p:txBody>
          <a:bodyPr wrap="square" rtlCol="0">
            <a:spAutoFit/>
          </a:bodyPr>
          <a:lstStyle/>
          <a:p>
            <a:pPr algn="just">
              <a:buNone/>
            </a:pPr>
            <a:endParaRPr lang="nl-NL" sz="2000" b="1" dirty="0"/>
          </a:p>
          <a:p>
            <a:pPr algn="just">
              <a:buNone/>
            </a:pPr>
            <a:r>
              <a:rPr lang="nl-NL" sz="2000" b="1" dirty="0"/>
              <a:t>Daarbij zijn we ook zelfkritisch en kennen we onze aandachtspunten</a:t>
            </a:r>
          </a:p>
          <a:p>
            <a:pPr algn="just">
              <a:buNone/>
            </a:pPr>
            <a:r>
              <a:rPr lang="nl-NL" sz="2000" dirty="0"/>
              <a:t>Het bestuur is onderbezet en het vrijwilligerskader is uitgehold. We zijn teveel intern gericht en focussen onvoldoende op ledenbehoud en werving van nieuwe leden. </a:t>
            </a:r>
          </a:p>
          <a:p>
            <a:pPr algn="just">
              <a:buNone/>
            </a:pPr>
            <a:endParaRPr lang="nl-NL" sz="2000" dirty="0"/>
          </a:p>
          <a:p>
            <a:pPr algn="just">
              <a:buNone/>
            </a:pPr>
            <a:r>
              <a:rPr lang="nl-NL" sz="2000" dirty="0"/>
              <a:t>Onze interne en externe communicatie, alsmede contacten en naamsbekendheid naar gemeente, andere (sport)verenigingen, sponsoren en maatschappelijke organisaties is ontoereikend.</a:t>
            </a:r>
          </a:p>
          <a:p>
            <a:pPr algn="just">
              <a:buNone/>
            </a:pPr>
            <a:endParaRPr lang="nl-NL" sz="2000" dirty="0"/>
          </a:p>
          <a:p>
            <a:pPr algn="just">
              <a:buNone/>
            </a:pPr>
            <a:r>
              <a:rPr lang="nl-NL" sz="2000" dirty="0"/>
              <a:t>Realisme in doelen en beleid wordt nu van ons gevraagd.</a:t>
            </a:r>
          </a:p>
        </p:txBody>
      </p:sp>
    </p:spTree>
    <p:extLst>
      <p:ext uri="{BB962C8B-B14F-4D97-AF65-F5344CB8AC3E}">
        <p14:creationId xmlns:p14="http://schemas.microsoft.com/office/powerpoint/2010/main" val="6081363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411"/>
            <a:ext cx="1698803" cy="1698803"/>
          </a:xfrm>
          <a:prstGeom prst="rect">
            <a:avLst/>
          </a:prstGeom>
        </p:spPr>
      </p:pic>
      <p:sp>
        <p:nvSpPr>
          <p:cNvPr id="2" name="Tekstvak 1">
            <a:extLst>
              <a:ext uri="{FF2B5EF4-FFF2-40B4-BE49-F238E27FC236}">
                <a16:creationId xmlns:a16="http://schemas.microsoft.com/office/drawing/2014/main" id="{70D80D75-1B22-4D1E-8183-2F69239777C0}"/>
              </a:ext>
            </a:extLst>
          </p:cNvPr>
          <p:cNvSpPr txBox="1"/>
          <p:nvPr/>
        </p:nvSpPr>
        <p:spPr>
          <a:xfrm>
            <a:off x="1698803" y="656948"/>
            <a:ext cx="6797127" cy="646331"/>
          </a:xfrm>
          <a:prstGeom prst="rect">
            <a:avLst/>
          </a:prstGeom>
          <a:noFill/>
        </p:spPr>
        <p:txBody>
          <a:bodyPr wrap="square" rtlCol="0">
            <a:spAutoFit/>
          </a:bodyPr>
          <a:lstStyle/>
          <a:p>
            <a:r>
              <a:rPr lang="nl-NL" sz="3600" b="1" dirty="0"/>
              <a:t>Waarbij we kansen zien voor groei</a:t>
            </a:r>
          </a:p>
        </p:txBody>
      </p:sp>
      <p:sp>
        <p:nvSpPr>
          <p:cNvPr id="4" name="Tekstvak 3">
            <a:extLst>
              <a:ext uri="{FF2B5EF4-FFF2-40B4-BE49-F238E27FC236}">
                <a16:creationId xmlns:a16="http://schemas.microsoft.com/office/drawing/2014/main" id="{370F4E1A-0E4E-4B98-87CB-50D39E125951}"/>
              </a:ext>
            </a:extLst>
          </p:cNvPr>
          <p:cNvSpPr txBox="1"/>
          <p:nvPr/>
        </p:nvSpPr>
        <p:spPr>
          <a:xfrm>
            <a:off x="629836" y="2149468"/>
            <a:ext cx="7883371" cy="4708981"/>
          </a:xfrm>
          <a:prstGeom prst="rect">
            <a:avLst/>
          </a:prstGeom>
          <a:noFill/>
        </p:spPr>
        <p:txBody>
          <a:bodyPr wrap="square" rtlCol="0">
            <a:spAutoFit/>
          </a:bodyPr>
          <a:lstStyle/>
          <a:p>
            <a:pPr algn="just">
              <a:buNone/>
            </a:pPr>
            <a:r>
              <a:rPr lang="nl-NL" sz="2000" b="1" dirty="0"/>
              <a:t>Vanuit maatschappelijke ontwikkelingen</a:t>
            </a:r>
          </a:p>
          <a:p>
            <a:pPr algn="just">
              <a:buNone/>
            </a:pPr>
            <a:r>
              <a:rPr lang="nl-NL" sz="2000" dirty="0"/>
              <a:t>Het lokaal sportakkoord ‘Actief Almelo’ met daarbij de focus op de ambitie ‘Inclusief sporten en bewegen’ voor de doelgroepen jeugd en jongeren. Het versterken van onze band met de ‘Schoolsport’ en daarbij actief korfbal promoten in het onderwijs.</a:t>
            </a:r>
          </a:p>
          <a:p>
            <a:pPr algn="just">
              <a:buNone/>
            </a:pPr>
            <a:endParaRPr lang="nl-NL" sz="2000" dirty="0"/>
          </a:p>
          <a:p>
            <a:pPr algn="just">
              <a:buNone/>
            </a:pPr>
            <a:r>
              <a:rPr lang="nl-NL" sz="2000" dirty="0"/>
              <a:t>We stellen ons open voor programma’s voor ‘Sport en beweging voor ouderen’ en zetten ons in voor een ‘Rookvrije generatie’. We zijn ons bewust dat we als sportvereniging een rol hebben die breder is dan sport alleen. En streven naar een goed toegerust clubhuis dat een centrale plek in de buurt inneemt.</a:t>
            </a:r>
          </a:p>
          <a:p>
            <a:pPr algn="just">
              <a:buNone/>
            </a:pPr>
            <a:endParaRPr lang="nl-NL" sz="2000" dirty="0"/>
          </a:p>
          <a:p>
            <a:pPr algn="just">
              <a:buNone/>
            </a:pPr>
            <a:r>
              <a:rPr lang="nl-NL" sz="2000" b="1" dirty="0"/>
              <a:t>En in betrokkenheid met de gemeente</a:t>
            </a:r>
          </a:p>
          <a:p>
            <a:pPr algn="just">
              <a:buNone/>
            </a:pPr>
            <a:r>
              <a:rPr lang="nl-NL" sz="2000" dirty="0"/>
              <a:t>We gaan actief in gesprek met de gemeente en andere betrokkenen in het kader van de herontwikkelingsplannen van het zwembad &amp; </a:t>
            </a:r>
            <a:r>
              <a:rPr lang="nl-NL" sz="2000" dirty="0" err="1"/>
              <a:t>Sluitersveld</a:t>
            </a:r>
            <a:r>
              <a:rPr lang="nl-NL" sz="2000" dirty="0"/>
              <a:t>.</a:t>
            </a:r>
          </a:p>
        </p:txBody>
      </p:sp>
    </p:spTree>
    <p:extLst>
      <p:ext uri="{BB962C8B-B14F-4D97-AF65-F5344CB8AC3E}">
        <p14:creationId xmlns:p14="http://schemas.microsoft.com/office/powerpoint/2010/main" val="3728012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411"/>
            <a:ext cx="1698803" cy="1698803"/>
          </a:xfrm>
          <a:prstGeom prst="rect">
            <a:avLst/>
          </a:prstGeom>
        </p:spPr>
      </p:pic>
      <p:sp>
        <p:nvSpPr>
          <p:cNvPr id="2" name="Tekstvak 1">
            <a:extLst>
              <a:ext uri="{FF2B5EF4-FFF2-40B4-BE49-F238E27FC236}">
                <a16:creationId xmlns:a16="http://schemas.microsoft.com/office/drawing/2014/main" id="{70D80D75-1B22-4D1E-8183-2F69239777C0}"/>
              </a:ext>
            </a:extLst>
          </p:cNvPr>
          <p:cNvSpPr txBox="1"/>
          <p:nvPr/>
        </p:nvSpPr>
        <p:spPr>
          <a:xfrm>
            <a:off x="1698803" y="656948"/>
            <a:ext cx="6797127" cy="646331"/>
          </a:xfrm>
          <a:prstGeom prst="rect">
            <a:avLst/>
          </a:prstGeom>
          <a:noFill/>
        </p:spPr>
        <p:txBody>
          <a:bodyPr wrap="square" rtlCol="0">
            <a:spAutoFit/>
          </a:bodyPr>
          <a:lstStyle/>
          <a:p>
            <a:r>
              <a:rPr lang="nl-NL" sz="3600" b="1" dirty="0"/>
              <a:t>Onze speerpunten voor nu</a:t>
            </a:r>
          </a:p>
        </p:txBody>
      </p:sp>
      <p:sp>
        <p:nvSpPr>
          <p:cNvPr id="4" name="Tekstvak 3">
            <a:extLst>
              <a:ext uri="{FF2B5EF4-FFF2-40B4-BE49-F238E27FC236}">
                <a16:creationId xmlns:a16="http://schemas.microsoft.com/office/drawing/2014/main" id="{370F4E1A-0E4E-4B98-87CB-50D39E125951}"/>
              </a:ext>
            </a:extLst>
          </p:cNvPr>
          <p:cNvSpPr txBox="1"/>
          <p:nvPr/>
        </p:nvSpPr>
        <p:spPr>
          <a:xfrm>
            <a:off x="435006" y="2104008"/>
            <a:ext cx="7907690" cy="3477875"/>
          </a:xfrm>
          <a:prstGeom prst="rect">
            <a:avLst/>
          </a:prstGeom>
          <a:noFill/>
        </p:spPr>
        <p:txBody>
          <a:bodyPr wrap="square" rtlCol="0" anchor="t">
            <a:spAutoFit/>
          </a:bodyPr>
          <a:lstStyle/>
          <a:p>
            <a:pPr algn="just"/>
            <a:r>
              <a:rPr lang="nl-NL" sz="2000" b="1" dirty="0"/>
              <a:t>De speerpunten brengen focus op onze eerste stappen</a:t>
            </a:r>
          </a:p>
          <a:p>
            <a:pPr marL="342900" indent="-342900" algn="just">
              <a:buFont typeface="Arial" panose="020B0604020202020204" pitchFamily="34" charset="0"/>
              <a:buChar char="•"/>
            </a:pPr>
            <a:r>
              <a:rPr lang="nl-NL" sz="2000" dirty="0"/>
              <a:t>Werven van vrijwilligers voor versterken bestuur &amp; sub-werkgroepen ‘Strategie &amp; Beleid’, ‘Vrijwilligers &amp; Kader’, ‘Ledenwerving’, ‘Korfbal Technische Zaken’ en 'Financiën'.</a:t>
            </a:r>
            <a:endParaRPr lang="nl-NL" sz="2000" dirty="0">
              <a:cs typeface="Calibri"/>
            </a:endParaRPr>
          </a:p>
          <a:p>
            <a:pPr marL="342900" indent="-342900" algn="just">
              <a:buFont typeface="Arial" panose="020B0604020202020204" pitchFamily="34" charset="0"/>
              <a:buChar char="•"/>
            </a:pPr>
            <a:r>
              <a:rPr lang="nl-NL" sz="2000" dirty="0"/>
              <a:t>Vanuit en door deze sub-werkgroepen acties en activiteiten plannen en uitvoeren.</a:t>
            </a:r>
          </a:p>
          <a:p>
            <a:pPr marL="342900" indent="-342900" algn="just">
              <a:buFont typeface="Arial" panose="020B0604020202020204" pitchFamily="34" charset="0"/>
              <a:buChar char="•"/>
            </a:pPr>
            <a:r>
              <a:rPr lang="nl-NL" sz="2000" dirty="0"/>
              <a:t>We gaan in gesprek met de gemeente omtrent de herontwikkelingen van het zwembad en </a:t>
            </a:r>
            <a:r>
              <a:rPr lang="nl-NL" sz="2000" dirty="0" err="1"/>
              <a:t>Sluitersveld</a:t>
            </a:r>
            <a:r>
              <a:rPr lang="nl-NL" sz="2000" dirty="0"/>
              <a:t>.</a:t>
            </a:r>
            <a:endParaRPr lang="nl-NL" sz="2000" dirty="0">
              <a:cs typeface="Calibri"/>
            </a:endParaRPr>
          </a:p>
          <a:p>
            <a:pPr marL="342900" indent="-342900" algn="just">
              <a:buFont typeface="Arial" panose="020B0604020202020204" pitchFamily="34" charset="0"/>
              <a:buChar char="•"/>
            </a:pPr>
            <a:r>
              <a:rPr lang="nl-NL" sz="2000" dirty="0">
                <a:cs typeface="Calibri"/>
              </a:rPr>
              <a:t>Communicatie een nadrukkelijke plek geven in onze primaire acties de komende periode.</a:t>
            </a:r>
          </a:p>
          <a:p>
            <a:pPr marL="342900" indent="-342900" algn="just">
              <a:buFont typeface="Arial" panose="020B0604020202020204" pitchFamily="34" charset="0"/>
              <a:buChar char="•"/>
            </a:pPr>
            <a:endParaRPr lang="nl-NL" sz="2000" dirty="0">
              <a:cs typeface="Calibri"/>
            </a:endParaRPr>
          </a:p>
        </p:txBody>
      </p:sp>
    </p:spTree>
    <p:extLst>
      <p:ext uri="{BB962C8B-B14F-4D97-AF65-F5344CB8AC3E}">
        <p14:creationId xmlns:p14="http://schemas.microsoft.com/office/powerpoint/2010/main" val="36782227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48691" y="377207"/>
            <a:ext cx="7038109" cy="1285338"/>
          </a:xfrm>
        </p:spPr>
        <p:txBody>
          <a:bodyPr>
            <a:normAutofit/>
          </a:bodyPr>
          <a:lstStyle/>
          <a:p>
            <a:r>
              <a:rPr lang="nl-NL" sz="3600" b="1" dirty="0" err="1">
                <a:latin typeface="+mn-lt"/>
              </a:rPr>
              <a:t>Facts</a:t>
            </a:r>
            <a:r>
              <a:rPr lang="nl-NL" sz="3600" b="1" dirty="0">
                <a:latin typeface="+mn-lt"/>
              </a:rPr>
              <a:t> &amp; </a:t>
            </a:r>
            <a:r>
              <a:rPr lang="nl-NL" sz="3600" b="1" dirty="0" err="1">
                <a:latin typeface="+mn-lt"/>
              </a:rPr>
              <a:t>Figures</a:t>
            </a:r>
            <a:r>
              <a:rPr lang="nl-NL" sz="3600" b="1" dirty="0">
                <a:latin typeface="+mn-lt"/>
              </a:rPr>
              <a:t> seizoen ’19 – ‘20</a:t>
            </a:r>
          </a:p>
        </p:txBody>
      </p:sp>
      <p:sp>
        <p:nvSpPr>
          <p:cNvPr id="3" name="Tijdelijke aanduiding voor tekst 2"/>
          <p:cNvSpPr>
            <a:spLocks noGrp="1"/>
          </p:cNvSpPr>
          <p:nvPr>
            <p:ph type="body" idx="1"/>
          </p:nvPr>
        </p:nvSpPr>
        <p:spPr>
          <a:xfrm>
            <a:off x="156304" y="2194058"/>
            <a:ext cx="4451210" cy="3633266"/>
          </a:xfrm>
        </p:spPr>
        <p:txBody>
          <a:bodyPr anchor="t">
            <a:noAutofit/>
          </a:bodyPr>
          <a:lstStyle/>
          <a:p>
            <a:r>
              <a:rPr lang="nl-NL" sz="2000" dirty="0"/>
              <a:t>Kerngegevens </a:t>
            </a:r>
            <a:r>
              <a:rPr lang="nl-NL" sz="2000" b="0" dirty="0"/>
              <a:t>(per april 2020)</a:t>
            </a:r>
          </a:p>
          <a:p>
            <a:pPr marL="342900" indent="-342900">
              <a:buFont typeface="Arial" panose="020B0604020202020204" pitchFamily="34" charset="0"/>
              <a:buChar char="•"/>
            </a:pPr>
            <a:r>
              <a:rPr lang="nl-NL" sz="2000" dirty="0"/>
              <a:t>Totaal leden: 140</a:t>
            </a:r>
          </a:p>
          <a:p>
            <a:pPr marL="800100" lvl="1" indent="-342900">
              <a:buFont typeface="Arial" panose="020B0604020202020204" pitchFamily="34" charset="0"/>
              <a:buChar char="•"/>
            </a:pPr>
            <a:r>
              <a:rPr lang="nl-NL" sz="1600" b="0" dirty="0"/>
              <a:t>Jeugd (0 tot 18): 40</a:t>
            </a:r>
          </a:p>
          <a:p>
            <a:pPr marL="800100" lvl="1" indent="-342900">
              <a:buFont typeface="Arial" panose="020B0604020202020204" pitchFamily="34" charset="0"/>
              <a:buChar char="•"/>
            </a:pPr>
            <a:r>
              <a:rPr lang="nl-NL" sz="1600" b="0" dirty="0"/>
              <a:t>Senioren (19 tot 55): 52</a:t>
            </a:r>
          </a:p>
          <a:p>
            <a:pPr marL="800100" lvl="1" indent="-342900">
              <a:buFont typeface="Arial" panose="020B0604020202020204" pitchFamily="34" charset="0"/>
              <a:buChar char="•"/>
            </a:pPr>
            <a:r>
              <a:rPr lang="nl-NL" sz="1600" b="0" dirty="0"/>
              <a:t>Ouderen (55+): 48</a:t>
            </a:r>
          </a:p>
          <a:p>
            <a:pPr marL="800100" lvl="1" indent="-342900">
              <a:buFont typeface="Arial" panose="020B0604020202020204" pitchFamily="34" charset="0"/>
              <a:buChar char="•"/>
            </a:pPr>
            <a:endParaRPr lang="nl-NL" sz="1600" dirty="0"/>
          </a:p>
          <a:p>
            <a:pPr marL="342900" indent="-342900">
              <a:buFont typeface="Arial" panose="020B0604020202020204" pitchFamily="34" charset="0"/>
              <a:buChar char="•"/>
            </a:pPr>
            <a:r>
              <a:rPr lang="nl-NL" sz="2000" dirty="0"/>
              <a:t>Teams:</a:t>
            </a:r>
          </a:p>
          <a:p>
            <a:pPr marL="800100" lvl="1" indent="-342900">
              <a:buFont typeface="Arial" panose="020B0604020202020204" pitchFamily="34" charset="0"/>
              <a:buChar char="•"/>
            </a:pPr>
            <a:r>
              <a:rPr lang="nl-NL" sz="1600" b="0" dirty="0"/>
              <a:t>Senioren: AKC 1 / 2 / 3 / 4</a:t>
            </a:r>
          </a:p>
          <a:p>
            <a:pPr marL="800100" lvl="1" indent="-342900">
              <a:buFont typeface="Arial" panose="020B0604020202020204" pitchFamily="34" charset="0"/>
              <a:buChar char="•"/>
            </a:pPr>
            <a:r>
              <a:rPr lang="nl-NL" sz="1600" b="0" dirty="0"/>
              <a:t>Jeugd: AKC A1 / C1 / D1 / F1 / Kangoeroes</a:t>
            </a:r>
          </a:p>
        </p:txBody>
      </p:sp>
      <p:pic>
        <p:nvPicPr>
          <p:cNvPr id="8" name="Tijdelijke aanduiding voor inhoud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411"/>
            <a:ext cx="1698803" cy="1698803"/>
          </a:xfrm>
          <a:prstGeom prst="rect">
            <a:avLst/>
          </a:prstGeom>
        </p:spPr>
      </p:pic>
      <p:sp>
        <p:nvSpPr>
          <p:cNvPr id="15" name="Tijdelijke aanduiding voor tekst 2">
            <a:extLst>
              <a:ext uri="{FF2B5EF4-FFF2-40B4-BE49-F238E27FC236}">
                <a16:creationId xmlns:a16="http://schemas.microsoft.com/office/drawing/2014/main" id="{D398D65A-BBEA-45E3-8BC3-2286D7A5E41C}"/>
              </a:ext>
            </a:extLst>
          </p:cNvPr>
          <p:cNvSpPr txBox="1">
            <a:spLocks/>
          </p:cNvSpPr>
          <p:nvPr/>
        </p:nvSpPr>
        <p:spPr>
          <a:xfrm>
            <a:off x="4738666" y="2195535"/>
            <a:ext cx="4451210" cy="3633266"/>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nl-NL" sz="2000" dirty="0"/>
              <a:t>Bestuur &amp; Commissies</a:t>
            </a:r>
            <a:r>
              <a:rPr lang="nl-NL" sz="2000" b="0" dirty="0"/>
              <a:t> (per april 2020)</a:t>
            </a:r>
          </a:p>
          <a:p>
            <a:pPr marL="342900" indent="-342900">
              <a:buFont typeface="Arial" panose="020B0604020202020204" pitchFamily="34" charset="0"/>
              <a:buChar char="•"/>
            </a:pPr>
            <a:r>
              <a:rPr lang="nl-NL" sz="2000" dirty="0"/>
              <a:t>Bestuur</a:t>
            </a:r>
          </a:p>
          <a:p>
            <a:pPr marL="800100" lvl="1" indent="-342900">
              <a:buFont typeface="Arial" panose="020B0604020202020204" pitchFamily="34" charset="0"/>
              <a:buChar char="•"/>
            </a:pPr>
            <a:r>
              <a:rPr lang="nl-NL" sz="1600" b="0" dirty="0"/>
              <a:t>Bestuursleden: Ramon Post / Jolanda Kappert / </a:t>
            </a:r>
            <a:r>
              <a:rPr lang="nl-NL" sz="1600" b="0" dirty="0" err="1"/>
              <a:t>Chien</a:t>
            </a:r>
            <a:r>
              <a:rPr lang="nl-NL" sz="1600" b="0" dirty="0"/>
              <a:t> </a:t>
            </a:r>
            <a:r>
              <a:rPr lang="nl-NL" sz="1600" b="0" dirty="0" err="1"/>
              <a:t>Yie</a:t>
            </a:r>
            <a:r>
              <a:rPr lang="nl-NL" sz="1600" b="0" dirty="0"/>
              <a:t> Cheung</a:t>
            </a:r>
          </a:p>
          <a:p>
            <a:pPr marL="800100" lvl="1" indent="-342900">
              <a:buFont typeface="Arial" panose="020B0604020202020204" pitchFamily="34" charset="0"/>
              <a:buChar char="•"/>
            </a:pPr>
            <a:endParaRPr lang="nl-NL" sz="1600" b="0" dirty="0"/>
          </a:p>
          <a:p>
            <a:pPr marL="342900" indent="-342900">
              <a:buFont typeface="Arial" panose="020B0604020202020204" pitchFamily="34" charset="0"/>
              <a:buChar char="•"/>
            </a:pPr>
            <a:r>
              <a:rPr lang="nl-NL" sz="2000" dirty="0"/>
              <a:t>Commissies</a:t>
            </a:r>
          </a:p>
          <a:p>
            <a:pPr marL="800100" lvl="1" indent="-342900">
              <a:buFont typeface="Arial" panose="020B0604020202020204" pitchFamily="34" charset="0"/>
              <a:buChar char="•"/>
            </a:pPr>
            <a:r>
              <a:rPr lang="nl-NL" sz="1600" b="0" dirty="0"/>
              <a:t>Wedstrijdsecretariaat</a:t>
            </a:r>
          </a:p>
          <a:p>
            <a:pPr marL="800100" lvl="1" indent="-342900">
              <a:buFont typeface="Arial" panose="020B0604020202020204" pitchFamily="34" charset="0"/>
              <a:buChar char="•"/>
            </a:pPr>
            <a:r>
              <a:rPr lang="nl-NL" sz="1600" b="0" dirty="0"/>
              <a:t>Jeugdcommissie</a:t>
            </a:r>
          </a:p>
          <a:p>
            <a:pPr marL="800100" lvl="1" indent="-342900">
              <a:buFont typeface="Arial" panose="020B0604020202020204" pitchFamily="34" charset="0"/>
              <a:buChar char="•"/>
            </a:pPr>
            <a:r>
              <a:rPr lang="nl-NL" sz="1600" b="0" dirty="0"/>
              <a:t>Sponsorcommissie</a:t>
            </a:r>
          </a:p>
          <a:p>
            <a:pPr marL="800100" lvl="1" indent="-342900">
              <a:buFont typeface="Arial" panose="020B0604020202020204" pitchFamily="34" charset="0"/>
              <a:buChar char="•"/>
            </a:pPr>
            <a:r>
              <a:rPr lang="nl-NL" sz="1600" b="0" dirty="0"/>
              <a:t>Activiteitencommissie</a:t>
            </a:r>
          </a:p>
          <a:p>
            <a:pPr marL="800100" lvl="1" indent="-342900">
              <a:buFont typeface="Arial" panose="020B0604020202020204" pitchFamily="34" charset="0"/>
              <a:buChar char="•"/>
            </a:pPr>
            <a:r>
              <a:rPr lang="nl-NL" sz="1600" b="0" dirty="0"/>
              <a:t>Beheer en onderhoud kantine</a:t>
            </a:r>
          </a:p>
          <a:p>
            <a:pPr marL="800100" lvl="1" indent="-342900">
              <a:buFont typeface="Arial" panose="020B0604020202020204" pitchFamily="34" charset="0"/>
              <a:buChar char="•"/>
            </a:pPr>
            <a:r>
              <a:rPr lang="nl-NL" sz="1600" b="0" dirty="0"/>
              <a:t>Scheidsrechterszaken</a:t>
            </a:r>
          </a:p>
          <a:p>
            <a:pPr marL="800100" lvl="1" indent="-342900">
              <a:buFont typeface="Arial" panose="020B0604020202020204" pitchFamily="34" charset="0"/>
              <a:buChar char="•"/>
            </a:pPr>
            <a:r>
              <a:rPr lang="nl-NL" sz="1600" b="0"/>
              <a:t>PR </a:t>
            </a:r>
            <a:r>
              <a:rPr lang="nl-NL" sz="1600" b="0" dirty="0"/>
              <a:t>&amp; website</a:t>
            </a:r>
          </a:p>
          <a:p>
            <a:pPr marL="800100" lvl="1" indent="-342900">
              <a:buFont typeface="Arial" panose="020B0604020202020204" pitchFamily="34" charset="0"/>
              <a:buChar char="•"/>
            </a:pPr>
            <a:endParaRPr lang="nl-NL" sz="1600" b="0" dirty="0"/>
          </a:p>
        </p:txBody>
      </p:sp>
    </p:spTree>
    <p:extLst>
      <p:ext uri="{BB962C8B-B14F-4D97-AF65-F5344CB8AC3E}">
        <p14:creationId xmlns:p14="http://schemas.microsoft.com/office/powerpoint/2010/main" val="26481172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6AB7DB848C0C4AA395DD7E58B02EC6" ma:contentTypeVersion="7" ma:contentTypeDescription="Een nieuw document maken." ma:contentTypeScope="" ma:versionID="0c34a3fb48e768b9eac134c4a3992288">
  <xsd:schema xmlns:xsd="http://www.w3.org/2001/XMLSchema" xmlns:xs="http://www.w3.org/2001/XMLSchema" xmlns:p="http://schemas.microsoft.com/office/2006/metadata/properties" xmlns:ns2="911c7585-012f-4c00-8b04-215663ccb3f5" xmlns:ns3="b00774f6-f0ca-4d84-929f-69c73957d03b" targetNamespace="http://schemas.microsoft.com/office/2006/metadata/properties" ma:root="true" ma:fieldsID="b29a2d923bfcbf13d18b63cec9a2d690" ns2:_="" ns3:_="">
    <xsd:import namespace="911c7585-012f-4c00-8b04-215663ccb3f5"/>
    <xsd:import namespace="b00774f6-f0ca-4d84-929f-69c73957d03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1c7585-012f-4c00-8b04-215663ccb3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00774f6-f0ca-4d84-929f-69c73957d03b"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b00774f6-f0ca-4d84-929f-69c73957d03b">
      <UserInfo>
        <DisplayName>Werkgroep Toekomst AKC - Leden</DisplayName>
        <AccountId>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A48985-A82B-4CC8-8CBE-A95C6F7AC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1c7585-012f-4c00-8b04-215663ccb3f5"/>
    <ds:schemaRef ds:uri="b00774f6-f0ca-4d84-929f-69c73957d0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49111A-32E4-4746-9F66-890DF6DFF0E2}">
  <ds:schemaRefs>
    <ds:schemaRef ds:uri="http://schemas.microsoft.com/office/2006/metadata/properties"/>
    <ds:schemaRef ds:uri="http://schemas.microsoft.com/office/infopath/2007/PartnerControls"/>
    <ds:schemaRef ds:uri="b00774f6-f0ca-4d84-929f-69c73957d03b"/>
  </ds:schemaRefs>
</ds:datastoreItem>
</file>

<file path=customXml/itemProps3.xml><?xml version="1.0" encoding="utf-8"?>
<ds:datastoreItem xmlns:ds="http://schemas.openxmlformats.org/officeDocument/2006/customXml" ds:itemID="{C9B63E05-7BED-4768-AB8C-2E146FA712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642</Words>
  <Application>Microsoft Office PowerPoint</Application>
  <PresentationFormat>Diavoorstelling (4:3)</PresentationFormat>
  <Paragraphs>79</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Kantoorthema</vt:lpstr>
      <vt:lpstr>      </vt:lpstr>
      <vt:lpstr>PowerPoint-presentatie</vt:lpstr>
      <vt:lpstr>PowerPoint-presentatie</vt:lpstr>
      <vt:lpstr>PowerPoint-presentatie</vt:lpstr>
      <vt:lpstr>PowerPoint-presentatie</vt:lpstr>
      <vt:lpstr>PowerPoint-presentatie</vt:lpstr>
      <vt:lpstr>PowerPoint-presentatie</vt:lpstr>
      <vt:lpstr>PowerPoint-presentatie</vt:lpstr>
      <vt:lpstr>Facts &amp; Figures seizoen ’19 – ‘20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Korfbalvereniging AKC (A)</dc:title>
  <dc:creator/>
  <cp:revision>124</cp:revision>
  <dcterms:created xsi:type="dcterms:W3CDTF">2017-10-13T17:41:06Z</dcterms:created>
  <dcterms:modified xsi:type="dcterms:W3CDTF">2020-08-12T19:41:19Z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0x0101000E6AB7DB848C0C4AA395DD7E58B02EC6</vt:lpwstr>
  </property>
</Properties>
</file>